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Poppins" charset="1" panose="00000500000000000000"/>
      <p:regular r:id="rId14"/>
    </p:embeddedFont>
    <p:embeddedFont>
      <p:font typeface="Poppins Bold" charset="1" panose="00000800000000000000"/>
      <p:regular r:id="rId15"/>
    </p:embeddedFont>
    <p:embeddedFont>
      <p:font typeface="Open Sans" charset="1" panose="020B0606030504020204"/>
      <p:regular r:id="rId16"/>
    </p:embeddedFont>
    <p:embeddedFont>
      <p:font typeface="Arimo" charset="1" panose="020B0604020202020204"/>
      <p:regular r:id="rId17"/>
    </p:embeddedFont>
    <p:embeddedFont>
      <p:font typeface="Open Sans Bold" charset="1" panose="020B0806030504020204"/>
      <p:regular r:id="rId18"/>
    </p:embeddedFont>
    <p:embeddedFont>
      <p:font typeface="TT Hoves Bold" charset="1" panose="02000003020000060003"/>
      <p:regular r:id="rId19"/>
    </p:embeddedFont>
    <p:embeddedFont>
      <p:font typeface="TT Hoves" charset="1" panose="02000003020000060003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733952" y="-8347359"/>
            <a:ext cx="20590236" cy="2059023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65500" y="2081605"/>
            <a:ext cx="11852518" cy="4537794"/>
            <a:chOff x="0" y="0"/>
            <a:chExt cx="2771332" cy="10610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71332" cy="1061018"/>
            </a:xfrm>
            <a:custGeom>
              <a:avLst/>
              <a:gdLst/>
              <a:ahLst/>
              <a:cxnLst/>
              <a:rect r="r" b="b" t="t" l="l"/>
              <a:pathLst>
                <a:path h="1061018" w="2771332">
                  <a:moveTo>
                    <a:pt x="65319" y="0"/>
                  </a:moveTo>
                  <a:lnTo>
                    <a:pt x="2706014" y="0"/>
                  </a:lnTo>
                  <a:cubicBezTo>
                    <a:pt x="2742088" y="0"/>
                    <a:pt x="2771332" y="29244"/>
                    <a:pt x="2771332" y="65319"/>
                  </a:cubicBezTo>
                  <a:lnTo>
                    <a:pt x="2771332" y="995699"/>
                  </a:lnTo>
                  <a:cubicBezTo>
                    <a:pt x="2771332" y="1031774"/>
                    <a:pt x="2742088" y="1061018"/>
                    <a:pt x="2706014" y="1061018"/>
                  </a:cubicBezTo>
                  <a:lnTo>
                    <a:pt x="65319" y="1061018"/>
                  </a:lnTo>
                  <a:cubicBezTo>
                    <a:pt x="29244" y="1061018"/>
                    <a:pt x="0" y="1031774"/>
                    <a:pt x="0" y="995699"/>
                  </a:cubicBezTo>
                  <a:lnTo>
                    <a:pt x="0" y="65319"/>
                  </a:lnTo>
                  <a:cubicBezTo>
                    <a:pt x="0" y="29244"/>
                    <a:pt x="29244" y="0"/>
                    <a:pt x="6531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771332" cy="1118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650621" y="764048"/>
            <a:ext cx="608679" cy="608679"/>
            <a:chOff x="0" y="0"/>
            <a:chExt cx="285198" cy="2851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5198" cy="285198"/>
            </a:xfrm>
            <a:custGeom>
              <a:avLst/>
              <a:gdLst/>
              <a:ahLst/>
              <a:cxnLst/>
              <a:rect r="r" b="b" t="t" l="l"/>
              <a:pathLst>
                <a:path h="285198" w="285198">
                  <a:moveTo>
                    <a:pt x="142599" y="0"/>
                  </a:moveTo>
                  <a:lnTo>
                    <a:pt x="142599" y="0"/>
                  </a:lnTo>
                  <a:cubicBezTo>
                    <a:pt x="180419" y="0"/>
                    <a:pt x="216689" y="15024"/>
                    <a:pt x="243432" y="41766"/>
                  </a:cubicBezTo>
                  <a:cubicBezTo>
                    <a:pt x="270174" y="68509"/>
                    <a:pt x="285198" y="104779"/>
                    <a:pt x="285198" y="142599"/>
                  </a:cubicBezTo>
                  <a:lnTo>
                    <a:pt x="285198" y="142599"/>
                  </a:lnTo>
                  <a:cubicBezTo>
                    <a:pt x="285198" y="221354"/>
                    <a:pt x="221354" y="285198"/>
                    <a:pt x="142599" y="285198"/>
                  </a:cubicBezTo>
                  <a:lnTo>
                    <a:pt x="142599" y="285198"/>
                  </a:lnTo>
                  <a:cubicBezTo>
                    <a:pt x="63844" y="285198"/>
                    <a:pt x="0" y="221354"/>
                    <a:pt x="0" y="142599"/>
                  </a:cubicBezTo>
                  <a:lnTo>
                    <a:pt x="0" y="142599"/>
                  </a:lnTo>
                  <a:cubicBezTo>
                    <a:pt x="0" y="63844"/>
                    <a:pt x="63844" y="0"/>
                    <a:pt x="14259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285198" cy="342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362055" y="5436018"/>
            <a:ext cx="321025" cy="32102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912644" y="2808421"/>
            <a:ext cx="881574" cy="88157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240E3D">
                      <a:alpha val="100000"/>
                    </a:srgbClr>
                  </a:gs>
                  <a:gs pos="100000">
                    <a:srgbClr val="690088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040518" y="2936295"/>
            <a:ext cx="625825" cy="62582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0" y="7820025"/>
            <a:ext cx="9934516" cy="3018483"/>
          </a:xfrm>
          <a:custGeom>
            <a:avLst/>
            <a:gdLst/>
            <a:ahLst/>
            <a:cxnLst/>
            <a:rect r="r" b="b" t="t" l="l"/>
            <a:pathLst>
              <a:path h="3018483" w="9934516">
                <a:moveTo>
                  <a:pt x="0" y="0"/>
                </a:moveTo>
                <a:lnTo>
                  <a:pt x="9934516" y="0"/>
                </a:lnTo>
                <a:lnTo>
                  <a:pt x="9934516" y="3018483"/>
                </a:lnTo>
                <a:lnTo>
                  <a:pt x="0" y="30184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217793" y="3326568"/>
            <a:ext cx="6865655" cy="6960432"/>
          </a:xfrm>
          <a:custGeom>
            <a:avLst/>
            <a:gdLst/>
            <a:ahLst/>
            <a:cxnLst/>
            <a:rect r="r" b="b" t="t" l="l"/>
            <a:pathLst>
              <a:path h="6960432" w="6865655">
                <a:moveTo>
                  <a:pt x="0" y="0"/>
                </a:moveTo>
                <a:lnTo>
                  <a:pt x="6865655" y="0"/>
                </a:lnTo>
                <a:lnTo>
                  <a:pt x="6865655" y="6960432"/>
                </a:lnTo>
                <a:lnTo>
                  <a:pt x="0" y="69604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7418" t="-9058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765500" y="6945075"/>
            <a:ext cx="10585474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 spc="8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EMELY BONE Y ALEXIS CHASI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34916" y="2748677"/>
            <a:ext cx="9913685" cy="3008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71"/>
              </a:lnSpc>
            </a:pPr>
            <a:r>
              <a:rPr lang="en-US" b="true" sz="1062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CRUD TIENDA DE MASCOTAS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50621" y="764048"/>
            <a:ext cx="608679" cy="608679"/>
            <a:chOff x="0" y="0"/>
            <a:chExt cx="285198" cy="2851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5198" cy="285198"/>
            </a:xfrm>
            <a:custGeom>
              <a:avLst/>
              <a:gdLst/>
              <a:ahLst/>
              <a:cxnLst/>
              <a:rect r="r" b="b" t="t" l="l"/>
              <a:pathLst>
                <a:path h="285198" w="285198">
                  <a:moveTo>
                    <a:pt x="142599" y="0"/>
                  </a:moveTo>
                  <a:lnTo>
                    <a:pt x="142599" y="0"/>
                  </a:lnTo>
                  <a:cubicBezTo>
                    <a:pt x="180419" y="0"/>
                    <a:pt x="216689" y="15024"/>
                    <a:pt x="243432" y="41766"/>
                  </a:cubicBezTo>
                  <a:cubicBezTo>
                    <a:pt x="270174" y="68509"/>
                    <a:pt x="285198" y="104779"/>
                    <a:pt x="285198" y="142599"/>
                  </a:cubicBezTo>
                  <a:lnTo>
                    <a:pt x="285198" y="142599"/>
                  </a:lnTo>
                  <a:cubicBezTo>
                    <a:pt x="285198" y="221354"/>
                    <a:pt x="221354" y="285198"/>
                    <a:pt x="142599" y="285198"/>
                  </a:cubicBezTo>
                  <a:lnTo>
                    <a:pt x="142599" y="285198"/>
                  </a:lnTo>
                  <a:cubicBezTo>
                    <a:pt x="63844" y="285198"/>
                    <a:pt x="0" y="221354"/>
                    <a:pt x="0" y="142599"/>
                  </a:cubicBezTo>
                  <a:lnTo>
                    <a:pt x="0" y="142599"/>
                  </a:lnTo>
                  <a:cubicBezTo>
                    <a:pt x="0" y="63844"/>
                    <a:pt x="63844" y="0"/>
                    <a:pt x="14259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85198" cy="342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03342" y="2528411"/>
            <a:ext cx="8640633" cy="6729889"/>
            <a:chOff x="0" y="0"/>
            <a:chExt cx="2781896" cy="21667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81896" cy="2166722"/>
            </a:xfrm>
            <a:custGeom>
              <a:avLst/>
              <a:gdLst/>
              <a:ahLst/>
              <a:cxnLst/>
              <a:rect r="r" b="b" t="t" l="l"/>
              <a:pathLst>
                <a:path h="2166722" w="2781896">
                  <a:moveTo>
                    <a:pt x="37106" y="0"/>
                  </a:moveTo>
                  <a:lnTo>
                    <a:pt x="2744790" y="0"/>
                  </a:lnTo>
                  <a:cubicBezTo>
                    <a:pt x="2765283" y="0"/>
                    <a:pt x="2781896" y="16613"/>
                    <a:pt x="2781896" y="37106"/>
                  </a:cubicBezTo>
                  <a:lnTo>
                    <a:pt x="2781896" y="2129616"/>
                  </a:lnTo>
                  <a:cubicBezTo>
                    <a:pt x="2781896" y="2139457"/>
                    <a:pt x="2777987" y="2148896"/>
                    <a:pt x="2771028" y="2155854"/>
                  </a:cubicBezTo>
                  <a:cubicBezTo>
                    <a:pt x="2764069" y="2162813"/>
                    <a:pt x="2754631" y="2166722"/>
                    <a:pt x="2744790" y="2166722"/>
                  </a:cubicBezTo>
                  <a:lnTo>
                    <a:pt x="37106" y="2166722"/>
                  </a:lnTo>
                  <a:cubicBezTo>
                    <a:pt x="27265" y="2166722"/>
                    <a:pt x="17827" y="2162813"/>
                    <a:pt x="10868" y="2155854"/>
                  </a:cubicBezTo>
                  <a:cubicBezTo>
                    <a:pt x="3909" y="2148896"/>
                    <a:pt x="0" y="2139457"/>
                    <a:pt x="0" y="2129616"/>
                  </a:cubicBezTo>
                  <a:lnTo>
                    <a:pt x="0" y="37106"/>
                  </a:lnTo>
                  <a:cubicBezTo>
                    <a:pt x="0" y="27265"/>
                    <a:pt x="3909" y="17827"/>
                    <a:pt x="10868" y="10868"/>
                  </a:cubicBezTo>
                  <a:cubicBezTo>
                    <a:pt x="17827" y="3909"/>
                    <a:pt x="27265" y="0"/>
                    <a:pt x="3710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781896" cy="22238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524714" y="1853190"/>
          <a:ext cx="8197889" cy="7919438"/>
        </p:xfrm>
        <a:graphic>
          <a:graphicData uri="http://schemas.openxmlformats.org/drawingml/2006/table">
            <a:tbl>
              <a:tblPr/>
              <a:tblGrid>
                <a:gridCol w="2138004"/>
                <a:gridCol w="2654756"/>
                <a:gridCol w="3405130"/>
              </a:tblGrid>
              <a:tr h="11676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Librería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¿Qué hace?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¿Por qué se usa?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69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#include &lt;iostream&gt;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Permite entrada y salida por consola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Para mostrar menús y leer datos del usuario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12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#include &lt;fstream&gt;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Manejo de archivos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Para guardar, leer, actualizar y eliminar productos en productos.txt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452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#include &lt;string&gt;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Manejo de cadenas de texto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Para almacenar código y nombre del producto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9836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#include &lt;cctype&gt;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Validación de caracteres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Para validar letras y números en los datos ingresados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9" id="9"/>
          <p:cNvGrpSpPr/>
          <p:nvPr/>
        </p:nvGrpSpPr>
        <p:grpSpPr>
          <a:xfrm rot="0">
            <a:off x="9144000" y="2528411"/>
            <a:ext cx="8640633" cy="6729889"/>
            <a:chOff x="0" y="0"/>
            <a:chExt cx="2781896" cy="216672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81896" cy="2166722"/>
            </a:xfrm>
            <a:custGeom>
              <a:avLst/>
              <a:gdLst/>
              <a:ahLst/>
              <a:cxnLst/>
              <a:rect r="r" b="b" t="t" l="l"/>
              <a:pathLst>
                <a:path h="2166722" w="2781896">
                  <a:moveTo>
                    <a:pt x="37106" y="0"/>
                  </a:moveTo>
                  <a:lnTo>
                    <a:pt x="2744790" y="0"/>
                  </a:lnTo>
                  <a:cubicBezTo>
                    <a:pt x="2765283" y="0"/>
                    <a:pt x="2781896" y="16613"/>
                    <a:pt x="2781896" y="37106"/>
                  </a:cubicBezTo>
                  <a:lnTo>
                    <a:pt x="2781896" y="2129616"/>
                  </a:lnTo>
                  <a:cubicBezTo>
                    <a:pt x="2781896" y="2139457"/>
                    <a:pt x="2777987" y="2148896"/>
                    <a:pt x="2771028" y="2155854"/>
                  </a:cubicBezTo>
                  <a:cubicBezTo>
                    <a:pt x="2764069" y="2162813"/>
                    <a:pt x="2754631" y="2166722"/>
                    <a:pt x="2744790" y="2166722"/>
                  </a:cubicBezTo>
                  <a:lnTo>
                    <a:pt x="37106" y="2166722"/>
                  </a:lnTo>
                  <a:cubicBezTo>
                    <a:pt x="27265" y="2166722"/>
                    <a:pt x="17827" y="2162813"/>
                    <a:pt x="10868" y="2155854"/>
                  </a:cubicBezTo>
                  <a:cubicBezTo>
                    <a:pt x="3909" y="2148896"/>
                    <a:pt x="0" y="2139457"/>
                    <a:pt x="0" y="2129616"/>
                  </a:cubicBezTo>
                  <a:lnTo>
                    <a:pt x="0" y="37106"/>
                  </a:lnTo>
                  <a:cubicBezTo>
                    <a:pt x="0" y="27265"/>
                    <a:pt x="3909" y="17827"/>
                    <a:pt x="10868" y="10868"/>
                  </a:cubicBezTo>
                  <a:cubicBezTo>
                    <a:pt x="17827" y="3909"/>
                    <a:pt x="27265" y="0"/>
                    <a:pt x="3710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781896" cy="22238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aphicFrame>
        <p:nvGraphicFramePr>
          <p:cNvPr name="Table 12" id="12"/>
          <p:cNvGraphicFramePr>
            <a:graphicFrameLocks noGrp="true"/>
          </p:cNvGraphicFramePr>
          <p:nvPr/>
        </p:nvGraphicFramePr>
        <p:xfrm>
          <a:off x="9144000" y="1828463"/>
          <a:ext cx="8640633" cy="8162925"/>
        </p:xfrm>
        <a:graphic>
          <a:graphicData uri="http://schemas.openxmlformats.org/drawingml/2006/table">
            <a:tbl>
              <a:tblPr/>
              <a:tblGrid>
                <a:gridCol w="2044651"/>
                <a:gridCol w="3326192"/>
                <a:gridCol w="3269791"/>
              </a:tblGrid>
              <a:tr h="160770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339"/>
                        </a:lnSpc>
                        <a:defRPr/>
                      </a:pPr>
                      <a:r>
                        <a:rPr lang="en-US" sz="3099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Tipo de dato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¿Qué hace?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r>
                        <a:rPr lang="en-US" sz="2899" b="true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¿Dónde se usa?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8233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string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Cadena de texto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Código y nombre del producto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008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619"/>
                        </a:lnSpc>
                        <a:defRPr/>
                      </a:pPr>
                      <a:r>
                        <a:rPr lang="en-US" sz="32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float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Número decimal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Precio del producto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706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5039"/>
                        </a:lnSpc>
                        <a:defRPr/>
                      </a:pPr>
                      <a:r>
                        <a:rPr lang="en-US" sz="35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Número entero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Stock del producto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286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bool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Valor lógico (true/false)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Validaciones (producto encontrado, código duplicado)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286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struct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Agrupa distintos tipos de datos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Para representar un producto (struct Producto)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3" id="13"/>
          <p:cNvSpPr txBox="true"/>
          <p:nvPr/>
        </p:nvSpPr>
        <p:spPr>
          <a:xfrm rot="0">
            <a:off x="524714" y="540324"/>
            <a:ext cx="17373220" cy="995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7"/>
              </a:lnSpc>
            </a:pPr>
            <a:r>
              <a:rPr lang="en-US" sz="666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Estructura de datos y Tipos de Datos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160074" y="618616"/>
            <a:ext cx="10319980" cy="1031998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6666" t="0" r="-16666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true" flipV="false" rot="0">
            <a:off x="8613578" y="4329601"/>
            <a:ext cx="5092992" cy="6220448"/>
          </a:xfrm>
          <a:custGeom>
            <a:avLst/>
            <a:gdLst/>
            <a:ahLst/>
            <a:cxnLst/>
            <a:rect r="r" b="b" t="t" l="l"/>
            <a:pathLst>
              <a:path h="6220448" w="5092992">
                <a:moveTo>
                  <a:pt x="5092991" y="0"/>
                </a:moveTo>
                <a:lnTo>
                  <a:pt x="0" y="0"/>
                </a:lnTo>
                <a:lnTo>
                  <a:pt x="0" y="6220448"/>
                </a:lnTo>
                <a:lnTo>
                  <a:pt x="5092991" y="6220448"/>
                </a:lnTo>
                <a:lnTo>
                  <a:pt x="5092991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23863"/>
            <a:ext cx="8848442" cy="2416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4"/>
              </a:lnSpc>
            </a:pPr>
            <a:r>
              <a:rPr lang="en-US" sz="84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Motivación Del Proyecto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393618" y="6367911"/>
            <a:ext cx="881574" cy="88157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240E3D">
                      <a:alpha val="100000"/>
                    </a:srgbClr>
                  </a:gs>
                  <a:gs pos="100000">
                    <a:srgbClr val="690088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521492" y="6495785"/>
            <a:ext cx="625825" cy="62582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285703" y="7923123"/>
            <a:ext cx="321025" cy="32102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460184" y="3442506"/>
            <a:ext cx="499273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C70F6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Motivación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14525" y="4610245"/>
            <a:ext cx="6521492" cy="4349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75"/>
              </a:lnSpc>
              <a:spcBef>
                <a:spcPct val="0"/>
              </a:spcBef>
            </a:pPr>
            <a:r>
              <a:rPr lang="en-US" sz="276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 motivación del proyecto es aplicar los conocimientos de programación aprendidos en clase en C++ mediante el desarrollo de un sistema sencillo de gestión de productos para una tienda de mascotas, utilizando estructuras y archivos de texto para organizar y almacenar la información de forma eficiente.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45474" y="189991"/>
            <a:ext cx="10319980" cy="1031998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5220" t="0" r="-522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393618" y="6367911"/>
            <a:ext cx="881574" cy="88157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240E3D">
                      <a:alpha val="100000"/>
                    </a:srgbClr>
                  </a:gs>
                  <a:gs pos="100000">
                    <a:srgbClr val="690088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521492" y="6495785"/>
            <a:ext cx="625825" cy="62582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285703" y="7923123"/>
            <a:ext cx="321025" cy="32102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8700" y="823863"/>
            <a:ext cx="8848442" cy="2416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4"/>
              </a:lnSpc>
            </a:pPr>
            <a:r>
              <a:rPr lang="en-US" sz="84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Motivación Del Proyecto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14380" y="3458099"/>
            <a:ext cx="570711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C70F6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Estado del Arte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14525" y="4610245"/>
            <a:ext cx="6521492" cy="3863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75"/>
              </a:lnSpc>
              <a:spcBef>
                <a:spcPct val="0"/>
              </a:spcBef>
            </a:pPr>
            <a:r>
              <a:rPr lang="en-US" sz="276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Para este proyecto usamos inteligencia artificial, y tutoriales de C++ en YouTube. Esto nos ayudó a entender mejor cómo funcionan las funciones, las estructuras y cómo manejar archivos, aplicando buenas prácticas mientras armábamos el sistema en Qt Creator.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03103" y="-467262"/>
            <a:ext cx="12034588" cy="11570782"/>
            <a:chOff x="0" y="0"/>
            <a:chExt cx="3874598" cy="37252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74598" cy="3725273"/>
            </a:xfrm>
            <a:custGeom>
              <a:avLst/>
              <a:gdLst/>
              <a:ahLst/>
              <a:cxnLst/>
              <a:rect r="r" b="b" t="t" l="l"/>
              <a:pathLst>
                <a:path h="3725273" w="3874598">
                  <a:moveTo>
                    <a:pt x="26642" y="0"/>
                  </a:moveTo>
                  <a:lnTo>
                    <a:pt x="3847956" y="0"/>
                  </a:lnTo>
                  <a:cubicBezTo>
                    <a:pt x="3862670" y="0"/>
                    <a:pt x="3874598" y="11928"/>
                    <a:pt x="3874598" y="26642"/>
                  </a:cubicBezTo>
                  <a:lnTo>
                    <a:pt x="3874598" y="3698631"/>
                  </a:lnTo>
                  <a:cubicBezTo>
                    <a:pt x="3874598" y="3713345"/>
                    <a:pt x="3862670" y="3725273"/>
                    <a:pt x="3847956" y="3725273"/>
                  </a:cubicBezTo>
                  <a:lnTo>
                    <a:pt x="26642" y="3725273"/>
                  </a:lnTo>
                  <a:cubicBezTo>
                    <a:pt x="11928" y="3725273"/>
                    <a:pt x="0" y="3713345"/>
                    <a:pt x="0" y="3698631"/>
                  </a:cubicBezTo>
                  <a:lnTo>
                    <a:pt x="0" y="26642"/>
                  </a:lnTo>
                  <a:cubicBezTo>
                    <a:pt x="0" y="11928"/>
                    <a:pt x="11928" y="0"/>
                    <a:pt x="2664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874598" cy="37824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685169"/>
            <a:ext cx="5505172" cy="3870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57"/>
              </a:lnSpc>
            </a:pPr>
            <a:r>
              <a:rPr lang="en-US" sz="921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Alcance del proyecto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355126" y="5143500"/>
            <a:ext cx="9803466" cy="5553086"/>
            <a:chOff x="0" y="0"/>
            <a:chExt cx="1518813" cy="86031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18813" cy="860318"/>
            </a:xfrm>
            <a:custGeom>
              <a:avLst/>
              <a:gdLst/>
              <a:ahLst/>
              <a:cxnLst/>
              <a:rect r="r" b="b" t="t" l="l"/>
              <a:pathLst>
                <a:path h="860318" w="1518813">
                  <a:moveTo>
                    <a:pt x="18163" y="0"/>
                  </a:moveTo>
                  <a:lnTo>
                    <a:pt x="1500650" y="0"/>
                  </a:lnTo>
                  <a:cubicBezTo>
                    <a:pt x="1505467" y="0"/>
                    <a:pt x="1510087" y="1914"/>
                    <a:pt x="1513493" y="5320"/>
                  </a:cubicBezTo>
                  <a:cubicBezTo>
                    <a:pt x="1516900" y="8726"/>
                    <a:pt x="1518813" y="13346"/>
                    <a:pt x="1518813" y="18163"/>
                  </a:cubicBezTo>
                  <a:lnTo>
                    <a:pt x="1518813" y="842155"/>
                  </a:lnTo>
                  <a:cubicBezTo>
                    <a:pt x="1518813" y="846972"/>
                    <a:pt x="1516900" y="851592"/>
                    <a:pt x="1513493" y="854998"/>
                  </a:cubicBezTo>
                  <a:cubicBezTo>
                    <a:pt x="1510087" y="858405"/>
                    <a:pt x="1505467" y="860318"/>
                    <a:pt x="1500650" y="860318"/>
                  </a:cubicBezTo>
                  <a:lnTo>
                    <a:pt x="18163" y="860318"/>
                  </a:lnTo>
                  <a:cubicBezTo>
                    <a:pt x="13346" y="860318"/>
                    <a:pt x="8726" y="858405"/>
                    <a:pt x="5320" y="854998"/>
                  </a:cubicBezTo>
                  <a:cubicBezTo>
                    <a:pt x="1914" y="851592"/>
                    <a:pt x="0" y="846972"/>
                    <a:pt x="0" y="842155"/>
                  </a:cubicBezTo>
                  <a:lnTo>
                    <a:pt x="0" y="18163"/>
                  </a:lnTo>
                  <a:cubicBezTo>
                    <a:pt x="0" y="13346"/>
                    <a:pt x="1914" y="8726"/>
                    <a:pt x="5320" y="5320"/>
                  </a:cubicBezTo>
                  <a:cubicBezTo>
                    <a:pt x="8726" y="1914"/>
                    <a:pt x="13346" y="0"/>
                    <a:pt x="18163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7456" r="0" b="-7456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328365" y="9023077"/>
            <a:ext cx="1930935" cy="235223"/>
          </a:xfrm>
          <a:custGeom>
            <a:avLst/>
            <a:gdLst/>
            <a:ahLst/>
            <a:cxnLst/>
            <a:rect r="r" b="b" t="t" l="l"/>
            <a:pathLst>
              <a:path h="235223" w="1930935">
                <a:moveTo>
                  <a:pt x="0" y="0"/>
                </a:moveTo>
                <a:lnTo>
                  <a:pt x="1930935" y="0"/>
                </a:lnTo>
                <a:lnTo>
                  <a:pt x="1930935" y="235223"/>
                </a:lnTo>
                <a:lnTo>
                  <a:pt x="0" y="2352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650621" y="764048"/>
            <a:ext cx="608679" cy="608679"/>
            <a:chOff x="0" y="0"/>
            <a:chExt cx="285198" cy="28519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5198" cy="285198"/>
            </a:xfrm>
            <a:custGeom>
              <a:avLst/>
              <a:gdLst/>
              <a:ahLst/>
              <a:cxnLst/>
              <a:rect r="r" b="b" t="t" l="l"/>
              <a:pathLst>
                <a:path h="285198" w="285198">
                  <a:moveTo>
                    <a:pt x="142599" y="0"/>
                  </a:moveTo>
                  <a:lnTo>
                    <a:pt x="142599" y="0"/>
                  </a:lnTo>
                  <a:cubicBezTo>
                    <a:pt x="180419" y="0"/>
                    <a:pt x="216689" y="15024"/>
                    <a:pt x="243432" y="41766"/>
                  </a:cubicBezTo>
                  <a:cubicBezTo>
                    <a:pt x="270174" y="68509"/>
                    <a:pt x="285198" y="104779"/>
                    <a:pt x="285198" y="142599"/>
                  </a:cubicBezTo>
                  <a:lnTo>
                    <a:pt x="285198" y="142599"/>
                  </a:lnTo>
                  <a:cubicBezTo>
                    <a:pt x="285198" y="221354"/>
                    <a:pt x="221354" y="285198"/>
                    <a:pt x="142599" y="285198"/>
                  </a:cubicBezTo>
                  <a:lnTo>
                    <a:pt x="142599" y="285198"/>
                  </a:lnTo>
                  <a:cubicBezTo>
                    <a:pt x="63844" y="285198"/>
                    <a:pt x="0" y="221354"/>
                    <a:pt x="0" y="142599"/>
                  </a:cubicBezTo>
                  <a:lnTo>
                    <a:pt x="0" y="142599"/>
                  </a:lnTo>
                  <a:cubicBezTo>
                    <a:pt x="0" y="63844"/>
                    <a:pt x="63844" y="0"/>
                    <a:pt x="142599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85198" cy="342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910893" y="1915057"/>
            <a:ext cx="881574" cy="88157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240E3D">
                      <a:alpha val="100000"/>
                    </a:srgbClr>
                  </a:gs>
                  <a:gs pos="100000">
                    <a:srgbClr val="690088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038767" y="2042932"/>
            <a:ext cx="625825" cy="62582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980237" y="3933479"/>
            <a:ext cx="321025" cy="321025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9448340" y="1825746"/>
            <a:ext cx="7810960" cy="7695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5315" indent="-302657" lvl="1">
              <a:lnSpc>
                <a:spcPts val="4766"/>
              </a:lnSpc>
              <a:buFont typeface="Arial"/>
              <a:buChar char="•"/>
            </a:pPr>
            <a:r>
              <a:rPr lang="en-US" sz="280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Implementación de un sistema CRUD.</a:t>
            </a:r>
          </a:p>
          <a:p>
            <a:pPr algn="just">
              <a:lnSpc>
                <a:spcPts val="4766"/>
              </a:lnSpc>
            </a:pPr>
          </a:p>
          <a:p>
            <a:pPr algn="just" marL="605315" indent="-302657" lvl="1">
              <a:lnSpc>
                <a:spcPts val="4766"/>
              </a:lnSpc>
              <a:buFont typeface="Arial"/>
              <a:buChar char="•"/>
            </a:pPr>
            <a:r>
              <a:rPr lang="en-US" sz="280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Información guardada en archivos locales para su uso.</a:t>
            </a:r>
          </a:p>
          <a:p>
            <a:pPr algn="just">
              <a:lnSpc>
                <a:spcPts val="4766"/>
              </a:lnSpc>
            </a:pPr>
          </a:p>
          <a:p>
            <a:pPr algn="just" marL="605315" indent="-302657" lvl="1">
              <a:lnSpc>
                <a:spcPts val="4766"/>
              </a:lnSpc>
              <a:buFont typeface="Arial"/>
              <a:buChar char="•"/>
            </a:pPr>
            <a:r>
              <a:rPr lang="en-US" sz="280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Gestión de productos de mascotas</a:t>
            </a:r>
          </a:p>
          <a:p>
            <a:pPr algn="just">
              <a:lnSpc>
                <a:spcPts val="4766"/>
              </a:lnSpc>
            </a:pPr>
          </a:p>
          <a:p>
            <a:pPr algn="just" marL="605315" indent="-302657" lvl="1">
              <a:lnSpc>
                <a:spcPts val="4766"/>
              </a:lnSpc>
              <a:buFont typeface="Arial"/>
              <a:buChar char="•"/>
            </a:pPr>
            <a:r>
              <a:rPr lang="en-US" sz="280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Datos manejados: código, nombre, precio y stock.</a:t>
            </a:r>
          </a:p>
          <a:p>
            <a:pPr algn="just">
              <a:lnSpc>
                <a:spcPts val="4766"/>
              </a:lnSpc>
            </a:pPr>
          </a:p>
          <a:p>
            <a:pPr algn="just" marL="605315" indent="-302657" lvl="1">
              <a:lnSpc>
                <a:spcPts val="4766"/>
              </a:lnSpc>
              <a:buFont typeface="Arial"/>
              <a:buChar char="•"/>
            </a:pPr>
            <a:r>
              <a:rPr lang="en-US" sz="280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Manejo de errores con ventanas emergentes.</a:t>
            </a:r>
          </a:p>
          <a:p>
            <a:pPr algn="just">
              <a:lnSpc>
                <a:spcPts val="3916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50621" y="764048"/>
            <a:ext cx="608679" cy="608679"/>
            <a:chOff x="0" y="0"/>
            <a:chExt cx="285198" cy="2851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5198" cy="285198"/>
            </a:xfrm>
            <a:custGeom>
              <a:avLst/>
              <a:gdLst/>
              <a:ahLst/>
              <a:cxnLst/>
              <a:rect r="r" b="b" t="t" l="l"/>
              <a:pathLst>
                <a:path h="285198" w="285198">
                  <a:moveTo>
                    <a:pt x="142599" y="0"/>
                  </a:moveTo>
                  <a:lnTo>
                    <a:pt x="142599" y="0"/>
                  </a:lnTo>
                  <a:cubicBezTo>
                    <a:pt x="180419" y="0"/>
                    <a:pt x="216689" y="15024"/>
                    <a:pt x="243432" y="41766"/>
                  </a:cubicBezTo>
                  <a:cubicBezTo>
                    <a:pt x="270174" y="68509"/>
                    <a:pt x="285198" y="104779"/>
                    <a:pt x="285198" y="142599"/>
                  </a:cubicBezTo>
                  <a:lnTo>
                    <a:pt x="285198" y="142599"/>
                  </a:lnTo>
                  <a:cubicBezTo>
                    <a:pt x="285198" y="221354"/>
                    <a:pt x="221354" y="285198"/>
                    <a:pt x="142599" y="285198"/>
                  </a:cubicBezTo>
                  <a:lnTo>
                    <a:pt x="142599" y="285198"/>
                  </a:lnTo>
                  <a:cubicBezTo>
                    <a:pt x="63844" y="285198"/>
                    <a:pt x="0" y="221354"/>
                    <a:pt x="0" y="142599"/>
                  </a:cubicBezTo>
                  <a:lnTo>
                    <a:pt x="0" y="142599"/>
                  </a:lnTo>
                  <a:cubicBezTo>
                    <a:pt x="0" y="63844"/>
                    <a:pt x="63844" y="0"/>
                    <a:pt x="14259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85198" cy="342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61303" y="2059328"/>
            <a:ext cx="3456590" cy="5822118"/>
            <a:chOff x="0" y="0"/>
            <a:chExt cx="535516" cy="9019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5516" cy="901998"/>
            </a:xfrm>
            <a:custGeom>
              <a:avLst/>
              <a:gdLst/>
              <a:ahLst/>
              <a:cxnLst/>
              <a:rect r="r" b="b" t="t" l="l"/>
              <a:pathLst>
                <a:path h="901998" w="535516">
                  <a:moveTo>
                    <a:pt x="51514" y="0"/>
                  </a:moveTo>
                  <a:lnTo>
                    <a:pt x="484002" y="0"/>
                  </a:lnTo>
                  <a:cubicBezTo>
                    <a:pt x="497664" y="0"/>
                    <a:pt x="510767" y="5427"/>
                    <a:pt x="520428" y="15088"/>
                  </a:cubicBezTo>
                  <a:cubicBezTo>
                    <a:pt x="530089" y="24749"/>
                    <a:pt x="535516" y="37852"/>
                    <a:pt x="535516" y="51514"/>
                  </a:cubicBezTo>
                  <a:lnTo>
                    <a:pt x="535516" y="850484"/>
                  </a:lnTo>
                  <a:cubicBezTo>
                    <a:pt x="535516" y="864146"/>
                    <a:pt x="530089" y="877249"/>
                    <a:pt x="520428" y="886910"/>
                  </a:cubicBezTo>
                  <a:cubicBezTo>
                    <a:pt x="510767" y="896571"/>
                    <a:pt x="497664" y="901998"/>
                    <a:pt x="484002" y="901998"/>
                  </a:cubicBezTo>
                  <a:lnTo>
                    <a:pt x="51514" y="901998"/>
                  </a:lnTo>
                  <a:cubicBezTo>
                    <a:pt x="37852" y="901998"/>
                    <a:pt x="24749" y="896571"/>
                    <a:pt x="15088" y="886910"/>
                  </a:cubicBezTo>
                  <a:cubicBezTo>
                    <a:pt x="5427" y="877249"/>
                    <a:pt x="0" y="864146"/>
                    <a:pt x="0" y="850484"/>
                  </a:cubicBezTo>
                  <a:lnTo>
                    <a:pt x="0" y="51514"/>
                  </a:lnTo>
                  <a:cubicBezTo>
                    <a:pt x="0" y="37852"/>
                    <a:pt x="5427" y="24749"/>
                    <a:pt x="15088" y="15088"/>
                  </a:cubicBezTo>
                  <a:cubicBezTo>
                    <a:pt x="24749" y="5427"/>
                    <a:pt x="37852" y="0"/>
                    <a:pt x="51514" y="0"/>
                  </a:cubicBezTo>
                  <a:close/>
                </a:path>
              </a:pathLst>
            </a:custGeom>
            <a:blipFill>
              <a:blip r:embed="rId2"/>
              <a:stretch>
                <a:fillRect l="-76405" t="0" r="-76405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5328365" y="9023077"/>
            <a:ext cx="1930935" cy="235223"/>
          </a:xfrm>
          <a:custGeom>
            <a:avLst/>
            <a:gdLst/>
            <a:ahLst/>
            <a:cxnLst/>
            <a:rect r="r" b="b" t="t" l="l"/>
            <a:pathLst>
              <a:path h="235223" w="1930935">
                <a:moveTo>
                  <a:pt x="0" y="0"/>
                </a:moveTo>
                <a:lnTo>
                  <a:pt x="1930935" y="0"/>
                </a:lnTo>
                <a:lnTo>
                  <a:pt x="1930935" y="235223"/>
                </a:lnTo>
                <a:lnTo>
                  <a:pt x="0" y="2352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3168243" y="7006291"/>
            <a:ext cx="881574" cy="88157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240E3D">
                      <a:alpha val="100000"/>
                    </a:srgbClr>
                  </a:gs>
                  <a:gs pos="100000">
                    <a:srgbClr val="690088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296118" y="7134166"/>
            <a:ext cx="625825" cy="62582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060329" y="8561503"/>
            <a:ext cx="321025" cy="32102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907929" y="2334701"/>
            <a:ext cx="625825" cy="62582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184616" y="2065747"/>
            <a:ext cx="3456590" cy="5822118"/>
            <a:chOff x="0" y="0"/>
            <a:chExt cx="535516" cy="90199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35516" cy="901998"/>
            </a:xfrm>
            <a:custGeom>
              <a:avLst/>
              <a:gdLst/>
              <a:ahLst/>
              <a:cxnLst/>
              <a:rect r="r" b="b" t="t" l="l"/>
              <a:pathLst>
                <a:path h="901998" w="535516">
                  <a:moveTo>
                    <a:pt x="51514" y="0"/>
                  </a:moveTo>
                  <a:lnTo>
                    <a:pt x="484002" y="0"/>
                  </a:lnTo>
                  <a:cubicBezTo>
                    <a:pt x="497664" y="0"/>
                    <a:pt x="510767" y="5427"/>
                    <a:pt x="520428" y="15088"/>
                  </a:cubicBezTo>
                  <a:cubicBezTo>
                    <a:pt x="530089" y="24749"/>
                    <a:pt x="535516" y="37852"/>
                    <a:pt x="535516" y="51514"/>
                  </a:cubicBezTo>
                  <a:lnTo>
                    <a:pt x="535516" y="850484"/>
                  </a:lnTo>
                  <a:cubicBezTo>
                    <a:pt x="535516" y="864146"/>
                    <a:pt x="530089" y="877249"/>
                    <a:pt x="520428" y="886910"/>
                  </a:cubicBezTo>
                  <a:cubicBezTo>
                    <a:pt x="510767" y="896571"/>
                    <a:pt x="497664" y="901998"/>
                    <a:pt x="484002" y="901998"/>
                  </a:cubicBezTo>
                  <a:lnTo>
                    <a:pt x="51514" y="901998"/>
                  </a:lnTo>
                  <a:cubicBezTo>
                    <a:pt x="37852" y="901998"/>
                    <a:pt x="24749" y="896571"/>
                    <a:pt x="15088" y="886910"/>
                  </a:cubicBezTo>
                  <a:cubicBezTo>
                    <a:pt x="5427" y="877249"/>
                    <a:pt x="0" y="864146"/>
                    <a:pt x="0" y="850484"/>
                  </a:cubicBezTo>
                  <a:lnTo>
                    <a:pt x="0" y="51514"/>
                  </a:lnTo>
                  <a:cubicBezTo>
                    <a:pt x="0" y="37852"/>
                    <a:pt x="5427" y="24749"/>
                    <a:pt x="15088" y="15088"/>
                  </a:cubicBezTo>
                  <a:cubicBezTo>
                    <a:pt x="24749" y="5427"/>
                    <a:pt x="37852" y="0"/>
                    <a:pt x="51514" y="0"/>
                  </a:cubicBezTo>
                  <a:close/>
                </a:path>
              </a:pathLst>
            </a:custGeom>
            <a:blipFill>
              <a:blip r:embed="rId5"/>
              <a:stretch>
                <a:fillRect l="-62290" t="0" r="-62290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8985389" y="4158073"/>
            <a:ext cx="8621456" cy="265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8027" indent="-269013" lvl="1">
              <a:lnSpc>
                <a:spcPts val="4236"/>
              </a:lnSpc>
              <a:buFont typeface="Arial"/>
              <a:buChar char="•"/>
            </a:pPr>
            <a:r>
              <a:rPr lang="en-US" sz="24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Aprendizaje del framework Qt para el diseño de interfaces gráficas en C++.</a:t>
            </a:r>
          </a:p>
          <a:p>
            <a:pPr algn="just" marL="538027" indent="-269013" lvl="1">
              <a:lnSpc>
                <a:spcPts val="4236"/>
              </a:lnSpc>
              <a:buFont typeface="Arial"/>
              <a:buChar char="•"/>
            </a:pPr>
            <a:r>
              <a:rPr lang="en-US" sz="24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Forlatecer los conocimietnos de c++.</a:t>
            </a:r>
          </a:p>
          <a:p>
            <a:pPr algn="just" marL="538027" indent="-269013" lvl="1">
              <a:lnSpc>
                <a:spcPts val="4236"/>
              </a:lnSpc>
              <a:buFont typeface="Arial"/>
              <a:buChar char="•"/>
            </a:pPr>
            <a:r>
              <a:rPr lang="en-US" sz="24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Validacion de datos ingresados.</a:t>
            </a:r>
          </a:p>
          <a:p>
            <a:pPr algn="just" marL="538027" indent="-269013" lvl="1">
              <a:lnSpc>
                <a:spcPts val="4236"/>
              </a:lnSpc>
              <a:buFont typeface="Arial"/>
              <a:buChar char="•"/>
            </a:pPr>
            <a:r>
              <a:rPr lang="en-US" sz="24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Manejo eficiente de archivos locales.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060329" y="2363276"/>
            <a:ext cx="7621886" cy="1264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4"/>
              </a:lnSpc>
            </a:pPr>
            <a:r>
              <a:rPr lang="en-US" sz="84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83925" y="-1075501"/>
            <a:ext cx="6675929" cy="4114800"/>
          </a:xfrm>
          <a:custGeom>
            <a:avLst/>
            <a:gdLst/>
            <a:ahLst/>
            <a:cxnLst/>
            <a:rect r="r" b="b" t="t" l="l"/>
            <a:pathLst>
              <a:path h="4114800" w="6675929">
                <a:moveTo>
                  <a:pt x="0" y="0"/>
                </a:moveTo>
                <a:lnTo>
                  <a:pt x="6675929" y="0"/>
                </a:lnTo>
                <a:lnTo>
                  <a:pt x="66759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2595996" y="7247701"/>
            <a:ext cx="6675929" cy="4114800"/>
          </a:xfrm>
          <a:custGeom>
            <a:avLst/>
            <a:gdLst/>
            <a:ahLst/>
            <a:cxnLst/>
            <a:rect r="r" b="b" t="t" l="l"/>
            <a:pathLst>
              <a:path h="4114800" w="6675929">
                <a:moveTo>
                  <a:pt x="6675929" y="0"/>
                </a:moveTo>
                <a:lnTo>
                  <a:pt x="0" y="0"/>
                </a:lnTo>
                <a:lnTo>
                  <a:pt x="0" y="4114800"/>
                </a:lnTo>
                <a:lnTo>
                  <a:pt x="6675929" y="4114800"/>
                </a:lnTo>
                <a:lnTo>
                  <a:pt x="667592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954947" y="2307144"/>
            <a:ext cx="12538646" cy="12607414"/>
          </a:xfrm>
          <a:custGeom>
            <a:avLst/>
            <a:gdLst/>
            <a:ahLst/>
            <a:cxnLst/>
            <a:rect r="r" b="b" t="t" l="l"/>
            <a:pathLst>
              <a:path h="12607414" w="12538646">
                <a:moveTo>
                  <a:pt x="0" y="0"/>
                </a:moveTo>
                <a:lnTo>
                  <a:pt x="12538646" y="0"/>
                </a:lnTo>
                <a:lnTo>
                  <a:pt x="12538646" y="12607414"/>
                </a:lnTo>
                <a:lnTo>
                  <a:pt x="0" y="126074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424541" y="2811780"/>
            <a:ext cx="8284342" cy="4663440"/>
            <a:chOff x="0" y="0"/>
            <a:chExt cx="721947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21947" cy="406400"/>
            </a:xfrm>
            <a:custGeom>
              <a:avLst/>
              <a:gdLst/>
              <a:ahLst/>
              <a:cxnLst/>
              <a:rect r="r" b="b" t="t" l="l"/>
              <a:pathLst>
                <a:path h="406400" w="721947">
                  <a:moveTo>
                    <a:pt x="0" y="0"/>
                  </a:moveTo>
                  <a:lnTo>
                    <a:pt x="518747" y="0"/>
                  </a:lnTo>
                  <a:lnTo>
                    <a:pt x="721947" y="203200"/>
                  </a:lnTo>
                  <a:lnTo>
                    <a:pt x="518747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9589" r="0" b="-19589"/>
              </a:stretch>
            </a:blipFill>
            <a:ln w="38100" cap="sq">
              <a:solidFill>
                <a:srgbClr val="B750FF"/>
              </a:solidFill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8462505" y="4623962"/>
            <a:ext cx="1761765" cy="1771055"/>
            <a:chOff x="0" y="0"/>
            <a:chExt cx="464004" cy="46645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64004" cy="466451"/>
            </a:xfrm>
            <a:custGeom>
              <a:avLst/>
              <a:gdLst/>
              <a:ahLst/>
              <a:cxnLst/>
              <a:rect r="r" b="b" t="t" l="l"/>
              <a:pathLst>
                <a:path h="466451" w="464004">
                  <a:moveTo>
                    <a:pt x="0" y="0"/>
                  </a:moveTo>
                  <a:lnTo>
                    <a:pt x="260804" y="0"/>
                  </a:lnTo>
                  <a:lnTo>
                    <a:pt x="464004" y="233225"/>
                  </a:lnTo>
                  <a:lnTo>
                    <a:pt x="260804" y="466451"/>
                  </a:lnTo>
                  <a:lnTo>
                    <a:pt x="0" y="466451"/>
                  </a:lnTo>
                  <a:lnTo>
                    <a:pt x="203200" y="233225"/>
                  </a:lnTo>
                  <a:lnTo>
                    <a:pt x="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100000">
                  <a:srgbClr val="B75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177800" y="28575"/>
              <a:ext cx="210004" cy="437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3288702" y="0"/>
            <a:ext cx="13512972" cy="13537586"/>
          </a:xfrm>
          <a:custGeom>
            <a:avLst/>
            <a:gdLst/>
            <a:ahLst/>
            <a:cxnLst/>
            <a:rect r="r" b="b" t="t" l="l"/>
            <a:pathLst>
              <a:path h="13537586" w="13512972">
                <a:moveTo>
                  <a:pt x="0" y="0"/>
                </a:moveTo>
                <a:lnTo>
                  <a:pt x="13512972" y="0"/>
                </a:lnTo>
                <a:lnTo>
                  <a:pt x="13512972" y="13537586"/>
                </a:lnTo>
                <a:lnTo>
                  <a:pt x="0" y="135375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09864" y="1260448"/>
            <a:ext cx="9072541" cy="1046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91"/>
              </a:lnSpc>
            </a:pPr>
            <a:r>
              <a:rPr lang="en-US" b="true" sz="7891">
                <a:solidFill>
                  <a:srgbClr val="B750FF"/>
                </a:solidFill>
                <a:latin typeface="TT Hoves Bold"/>
                <a:ea typeface="TT Hoves Bold"/>
                <a:cs typeface="TT Hoves Bold"/>
                <a:sym typeface="TT Hoves Bold"/>
              </a:rPr>
              <a:t>Recomendaciones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6813" y="3184525"/>
            <a:ext cx="7175692" cy="4113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6166" indent="-318083" lvl="1">
              <a:lnSpc>
                <a:spcPts val="3624"/>
              </a:lnSpc>
              <a:buFont typeface="Arial"/>
              <a:buChar char="•"/>
            </a:pPr>
            <a:r>
              <a:rPr lang="en-US" sz="2946">
                <a:solidFill>
                  <a:srgbClr val="FFFBF7"/>
                </a:solidFill>
                <a:latin typeface="TT Hoves"/>
                <a:ea typeface="TT Hoves"/>
                <a:cs typeface="TT Hoves"/>
                <a:sym typeface="TT Hoves"/>
              </a:rPr>
              <a:t>Invetigacion y practica previa.</a:t>
            </a:r>
          </a:p>
          <a:p>
            <a:pPr algn="l">
              <a:lnSpc>
                <a:spcPts val="3624"/>
              </a:lnSpc>
            </a:pPr>
          </a:p>
          <a:p>
            <a:pPr algn="l" marL="636166" indent="-318083" lvl="1">
              <a:lnSpc>
                <a:spcPts val="3624"/>
              </a:lnSpc>
              <a:buFont typeface="Arial"/>
              <a:buChar char="•"/>
            </a:pPr>
            <a:r>
              <a:rPr lang="en-US" sz="2946">
                <a:solidFill>
                  <a:srgbClr val="FFFBF7"/>
                </a:solidFill>
                <a:latin typeface="TT Hoves"/>
                <a:ea typeface="TT Hoves"/>
                <a:cs typeface="TT Hoves"/>
                <a:sym typeface="TT Hoves"/>
              </a:rPr>
              <a:t>Tener una visión clara para la realización del proyecto.</a:t>
            </a:r>
          </a:p>
          <a:p>
            <a:pPr algn="l">
              <a:lnSpc>
                <a:spcPts val="3624"/>
              </a:lnSpc>
            </a:pPr>
          </a:p>
          <a:p>
            <a:pPr algn="l" marL="636166" indent="-318083" lvl="1">
              <a:lnSpc>
                <a:spcPts val="3624"/>
              </a:lnSpc>
              <a:buFont typeface="Arial"/>
              <a:buChar char="•"/>
            </a:pPr>
            <a:r>
              <a:rPr lang="en-US" sz="2946">
                <a:solidFill>
                  <a:srgbClr val="FFFBF7"/>
                </a:solidFill>
                <a:latin typeface="TT Hoves"/>
                <a:ea typeface="TT Hoves"/>
                <a:cs typeface="TT Hoves"/>
                <a:sym typeface="TT Hoves"/>
              </a:rPr>
              <a:t> Mantener el diseño lo mas simple posible.</a:t>
            </a:r>
          </a:p>
          <a:p>
            <a:pPr algn="l">
              <a:lnSpc>
                <a:spcPts val="3624"/>
              </a:lnSpc>
            </a:pPr>
          </a:p>
          <a:p>
            <a:pPr algn="l" marL="636166" indent="-318083" lvl="1">
              <a:lnSpc>
                <a:spcPts val="3624"/>
              </a:lnSpc>
              <a:buFont typeface="Arial"/>
              <a:buChar char="•"/>
            </a:pPr>
            <a:r>
              <a:rPr lang="en-US" sz="2946">
                <a:solidFill>
                  <a:srgbClr val="FFFBF7"/>
                </a:solidFill>
                <a:latin typeface="TT Hoves"/>
                <a:ea typeface="TT Hoves"/>
                <a:cs typeface="TT Hoves"/>
                <a:sym typeface="TT Hoves"/>
              </a:rPr>
              <a:t>Mejorar el diseño de las interfaces.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10735006">
            <a:off x="8245084" y="-2760937"/>
            <a:ext cx="13512972" cy="13537586"/>
          </a:xfrm>
          <a:custGeom>
            <a:avLst/>
            <a:gdLst/>
            <a:ahLst/>
            <a:cxnLst/>
            <a:rect r="r" b="b" t="t" l="l"/>
            <a:pathLst>
              <a:path h="13537586" w="13512972">
                <a:moveTo>
                  <a:pt x="0" y="0"/>
                </a:moveTo>
                <a:lnTo>
                  <a:pt x="13512972" y="0"/>
                </a:lnTo>
                <a:lnTo>
                  <a:pt x="13512972" y="13537586"/>
                </a:lnTo>
                <a:lnTo>
                  <a:pt x="0" y="135375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50621" y="764048"/>
            <a:ext cx="608679" cy="608679"/>
            <a:chOff x="0" y="0"/>
            <a:chExt cx="285198" cy="2851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5198" cy="285198"/>
            </a:xfrm>
            <a:custGeom>
              <a:avLst/>
              <a:gdLst/>
              <a:ahLst/>
              <a:cxnLst/>
              <a:rect r="r" b="b" t="t" l="l"/>
              <a:pathLst>
                <a:path h="285198" w="285198">
                  <a:moveTo>
                    <a:pt x="142599" y="0"/>
                  </a:moveTo>
                  <a:lnTo>
                    <a:pt x="142599" y="0"/>
                  </a:lnTo>
                  <a:cubicBezTo>
                    <a:pt x="180419" y="0"/>
                    <a:pt x="216689" y="15024"/>
                    <a:pt x="243432" y="41766"/>
                  </a:cubicBezTo>
                  <a:cubicBezTo>
                    <a:pt x="270174" y="68509"/>
                    <a:pt x="285198" y="104779"/>
                    <a:pt x="285198" y="142599"/>
                  </a:cubicBezTo>
                  <a:lnTo>
                    <a:pt x="285198" y="142599"/>
                  </a:lnTo>
                  <a:cubicBezTo>
                    <a:pt x="285198" y="221354"/>
                    <a:pt x="221354" y="285198"/>
                    <a:pt x="142599" y="285198"/>
                  </a:cubicBezTo>
                  <a:lnTo>
                    <a:pt x="142599" y="285198"/>
                  </a:lnTo>
                  <a:cubicBezTo>
                    <a:pt x="63844" y="285198"/>
                    <a:pt x="0" y="221354"/>
                    <a:pt x="0" y="142599"/>
                  </a:cubicBezTo>
                  <a:lnTo>
                    <a:pt x="0" y="142599"/>
                  </a:lnTo>
                  <a:cubicBezTo>
                    <a:pt x="0" y="63844"/>
                    <a:pt x="63844" y="0"/>
                    <a:pt x="14259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85198" cy="342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645599" y="1547761"/>
            <a:ext cx="20590236" cy="2059023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393569" y="7797889"/>
            <a:ext cx="321025" cy="32102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196188" y="2529803"/>
            <a:ext cx="881574" cy="88157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240E3D">
                      <a:alpha val="100000"/>
                    </a:srgbClr>
                  </a:gs>
                  <a:gs pos="100000">
                    <a:srgbClr val="690088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324062" y="2657677"/>
            <a:ext cx="625825" cy="62582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9645599" y="81559"/>
            <a:ext cx="10295118" cy="10295118"/>
          </a:xfrm>
          <a:custGeom>
            <a:avLst/>
            <a:gdLst/>
            <a:ahLst/>
            <a:cxnLst/>
            <a:rect r="r" b="b" t="t" l="l"/>
            <a:pathLst>
              <a:path h="10295118" w="10295118">
                <a:moveTo>
                  <a:pt x="0" y="0"/>
                </a:moveTo>
                <a:lnTo>
                  <a:pt x="10295118" y="0"/>
                </a:lnTo>
                <a:lnTo>
                  <a:pt x="10295118" y="10295118"/>
                </a:lnTo>
                <a:lnTo>
                  <a:pt x="0" y="102951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315551" y="5142272"/>
            <a:ext cx="3669475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0F0E0E"/>
                </a:solidFill>
                <a:latin typeface="Poppins"/>
                <a:ea typeface="Poppins"/>
                <a:cs typeface="Poppins"/>
                <a:sym typeface="Poppins"/>
              </a:rPr>
              <a:t>Presented By: Olivia Wilson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52620" y="2936459"/>
            <a:ext cx="8391380" cy="4452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71"/>
              </a:lnSpc>
            </a:pPr>
            <a:r>
              <a:rPr lang="en-US" b="true" sz="1062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GRACIAS POR SU ATENCIÓN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DAG_WuoEJAE</dc:identifier>
  <dcterms:modified xsi:type="dcterms:W3CDTF">2011-08-01T06:04:30Z</dcterms:modified>
  <cp:revision>1</cp:revision>
  <dc:title>Purple Pixel Illustration Game Presentation</dc:title>
</cp:coreProperties>
</file>